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99" r:id="rId3"/>
    <p:sldId id="291" r:id="rId4"/>
    <p:sldId id="298" r:id="rId5"/>
    <p:sldId id="294" r:id="rId6"/>
    <p:sldId id="295" r:id="rId7"/>
    <p:sldId id="296" r:id="rId8"/>
    <p:sldId id="267" r:id="rId9"/>
    <p:sldId id="263" r:id="rId10"/>
    <p:sldId id="275" r:id="rId11"/>
    <p:sldId id="284" r:id="rId12"/>
    <p:sldId id="271" r:id="rId13"/>
    <p:sldId id="277" r:id="rId14"/>
    <p:sldId id="278" r:id="rId15"/>
    <p:sldId id="280" r:id="rId16"/>
    <p:sldId id="283" r:id="rId17"/>
    <p:sldId id="285" r:id="rId18"/>
    <p:sldId id="282" r:id="rId19"/>
    <p:sldId id="262" r:id="rId20"/>
    <p:sldId id="288" r:id="rId21"/>
    <p:sldId id="290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0066"/>
    <a:srgbClr val="33CC33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620"/>
    <p:restoredTop sz="85915" autoAdjust="0"/>
  </p:normalViewPr>
  <p:slideViewPr>
    <p:cSldViewPr>
      <p:cViewPr varScale="1">
        <p:scale>
          <a:sx n="62" d="100"/>
          <a:sy n="62" d="100"/>
        </p:scale>
        <p:origin x="-13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EB46023-0A14-4136-9F4C-7A468420C3D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6B8B244-9E77-47F3-B947-F39E263A5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F4979D-E288-41AF-B9EE-2D1DD4BEF4C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FBDC43-FBA6-4F2E-8141-FBF3D2A267F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B1120F-FD08-4A0B-9521-83B4A87EBE16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How useful would it be if a vet didn’t know how to palpate a bladder to diagnose urethral obstruction in an elderly male cat? You can’t just send everyone off for an ultrasound.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A576C9-27EE-4B86-A4B5-3F64C7AC1E71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029211-61A1-46DD-8902-E4C06EA23DD3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36AA76-67A5-4C4C-9D79-B8169F96027D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A2AF14-ACCF-46AE-9BD2-690D3715E98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93D038-556A-4CD3-9D39-CE6ACF172C5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0244C5-201F-4F38-81BB-F6C1BFED0A0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E65AD9-38C4-46E2-9E8C-2841311B4E04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743F31-BB2D-4C2D-B767-249E4F5F264A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205F1D-56A0-4EFD-AE30-1309E6BED2E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BF0B66-1D6D-42F5-A1E6-8A1ADDC1C183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2E416-8A38-43F0-AE4A-F9F648A1FA1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CCEF05-0746-477B-8455-BAC21F234D3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E66794-E190-4453-847F-E1FBEB4A6C7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0F6D87-0140-45CA-8FF8-621DCA096FB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TART = Tenderness, Asymmetry, ROM abnormalities, and Tissue texture abnormalities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700AF-1539-432D-8853-4BD16E8AD03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We don’t expect to make the diagnosis on the basis of the examination alone – though some are “spot” diagnoses.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157B5B-D026-4C33-8EAF-229B5B0D8A0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If I had someone complaining of a pain problem and I couldn’t  find any tenderness at all, I would be unnerved.  Yes there can be tenderness which is not relevant but that’s when experience comes in – knowing what’s normal and what’s not.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3507E-67E5-4A08-9933-FCAA43B26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5BA2C-78C4-4362-9ECD-A76E8F5D3E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B6FB2-7822-4392-955A-E17C9E5C5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1EB9C-F459-422E-B9F4-EFCE5AE7B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4BEB5-8E8A-4E03-BCEF-B6C0CD5CA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7262B-6A6F-4D14-9035-E0B336A80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56056-8C84-4DD5-B267-CB917DBEB7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1819A-4B68-4F77-83B5-0E0DCFFB5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D0BD0-EF47-4D8A-97A9-7223C24D7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27B04-E75F-45B9-80BB-1F7F4A8631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ADB11-EE0D-4D03-AC45-9559EB3F7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BB07871-837C-410F-9ECC-1EF97C2FB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130425"/>
            <a:ext cx="8686800" cy="1470025"/>
          </a:xfrm>
        </p:spPr>
        <p:txBody>
          <a:bodyPr/>
          <a:lstStyle/>
          <a:p>
            <a:pPr eaLnBrk="1" hangingPunct="1"/>
            <a:r>
              <a:rPr lang="en-US" smtClean="0"/>
              <a:t>Why the A.R.T. of Examination </a:t>
            </a:r>
            <a:br>
              <a:rPr lang="en-US" smtClean="0"/>
            </a:br>
            <a:r>
              <a:rPr lang="en-US" smtClean="0"/>
              <a:t>(in Msk Med)?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Geoff Harding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Tenderness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it important?</a:t>
            </a:r>
          </a:p>
          <a:p>
            <a:pPr eaLnBrk="1" hangingPunct="1"/>
            <a:r>
              <a:rPr lang="en-US" smtClean="0"/>
              <a:t>“Doc, when you do that, it gives me my pain! No one has been able to find it before”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Tenderness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finding of tenderness puts the patient in control (to some extent) of his pain problem</a:t>
            </a:r>
          </a:p>
          <a:p>
            <a:pPr eaLnBrk="1" hangingPunct="1"/>
            <a:r>
              <a:rPr lang="en-US" smtClean="0"/>
              <a:t>You can’t trick the patient into feeling pain</a:t>
            </a:r>
          </a:p>
          <a:p>
            <a:pPr eaLnBrk="1" hangingPunct="1"/>
            <a:r>
              <a:rPr lang="en-US" smtClean="0"/>
              <a:t>Lessens the chance of “guruism”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Need Experience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Ende: we are losing clinical skills because not enough emphasis is placed on examination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Practice makes perfect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Some conditions are purely clinical – a stroke is a stroke even if the CT is normal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HOWEVER- “A physical exam maneuver should be assessed as we assess any diagnostic test, based upon its reliability, accuracy and diagnostic value”.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457200" y="60198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1200"/>
              <a:t>JACK ENDE and (by invitation) KEVIN M. FOSNOCHT </a:t>
            </a:r>
            <a:r>
              <a:rPr lang="en-US" sz="1200" i="1"/>
              <a:t>CLINICAL EXAMINATION: STILL A TOOL FOR OUR TIMES? </a:t>
            </a:r>
            <a:r>
              <a:rPr lang="en-US" sz="1200"/>
              <a:t>TRANSACTIONS OF THE AMERICAN CLINICAL AND CLIMATOLOGICAL ASSOCIATION, VOL. 113, 2002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Oxytocin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 “feel-good” hormone</a:t>
            </a:r>
          </a:p>
          <a:p>
            <a:pPr eaLnBrk="1" hangingPunct="1"/>
            <a:r>
              <a:rPr lang="en-US" sz="2800" smtClean="0"/>
              <a:t>released into the blood from the </a:t>
            </a:r>
            <a:r>
              <a:rPr lang="en-AU" sz="2800" smtClean="0"/>
              <a:t>posterior lobe</a:t>
            </a:r>
            <a:r>
              <a:rPr lang="en-US" sz="2800" smtClean="0"/>
              <a:t> (</a:t>
            </a:r>
            <a:r>
              <a:rPr lang="en-AU" sz="2800" smtClean="0"/>
              <a:t>neurohypophysis</a:t>
            </a:r>
            <a:r>
              <a:rPr lang="en-US" sz="2800" smtClean="0"/>
              <a:t>) of the </a:t>
            </a:r>
            <a:r>
              <a:rPr lang="en-AU" sz="2800" smtClean="0"/>
              <a:t>pituitary gland</a:t>
            </a:r>
            <a:r>
              <a:rPr lang="en-US" sz="2800" smtClean="0"/>
              <a:t> </a:t>
            </a:r>
          </a:p>
          <a:p>
            <a:pPr eaLnBrk="1" hangingPunct="1"/>
            <a:r>
              <a:rPr lang="en-US" sz="2800" smtClean="0"/>
              <a:t>Increases with touch (laying on of hands)</a:t>
            </a:r>
          </a:p>
          <a:p>
            <a:pPr eaLnBrk="1" hangingPunct="1"/>
            <a:r>
              <a:rPr lang="en-US" sz="2800" smtClean="0"/>
              <a:t>Many studies have already shown a correlation of oxytocin with human bonding, increases in trust, and decreases in fear </a:t>
            </a:r>
          </a:p>
          <a:p>
            <a:pPr eaLnBrk="1" hangingPunct="1"/>
            <a:r>
              <a:rPr lang="en-US" sz="2800" smtClean="0"/>
              <a:t>“Transference”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Stefan Blomberg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smtClean="0">
                <a:cs typeface="Times New Roman" pitchFamily="18" charset="0"/>
              </a:rPr>
              <a:t>Stefan Blomberg’s paradigm can be summarised as being </a:t>
            </a:r>
            <a:br>
              <a:rPr lang="en-AU" smtClean="0">
                <a:cs typeface="Times New Roman" pitchFamily="18" charset="0"/>
              </a:rPr>
            </a:br>
            <a:r>
              <a:rPr lang="en-AU" smtClean="0">
                <a:cs typeface="Times New Roman" pitchFamily="18" charset="0"/>
              </a:rPr>
              <a:t>“</a:t>
            </a:r>
            <a:r>
              <a:rPr lang="en-AU" i="1" smtClean="0">
                <a:cs typeface="Times New Roman" pitchFamily="18" charset="0"/>
              </a:rPr>
              <a:t>treat with manual therapy so that you can then go on and get inside their head</a:t>
            </a:r>
            <a:r>
              <a:rPr lang="en-AU" smtClean="0">
                <a:cs typeface="Times New Roman" pitchFamily="18" charset="0"/>
              </a:rPr>
              <a:t>”. </a:t>
            </a:r>
          </a:p>
          <a:p>
            <a:pPr eaLnBrk="1" hangingPunct="1"/>
            <a:r>
              <a:rPr lang="en-AU" b="1" smtClean="0">
                <a:cs typeface="Times New Roman" pitchFamily="18" charset="0"/>
              </a:rPr>
              <a:t>The therapist (in the paradigm) is a </a:t>
            </a:r>
            <a:r>
              <a:rPr lang="en-AU" b="1" u="sng" smtClean="0">
                <a:cs typeface="Times New Roman" pitchFamily="18" charset="0"/>
              </a:rPr>
              <a:t>bone-setter</a:t>
            </a:r>
            <a:r>
              <a:rPr lang="en-AU" b="1" smtClean="0">
                <a:cs typeface="Times New Roman" pitchFamily="18" charset="0"/>
              </a:rPr>
              <a:t> and a </a:t>
            </a:r>
            <a:r>
              <a:rPr lang="en-AU" b="1" u="sng" smtClean="0">
                <a:cs typeface="Times New Roman" pitchFamily="18" charset="0"/>
              </a:rPr>
              <a:t>shrink</a:t>
            </a:r>
            <a:r>
              <a:rPr lang="en-AU" b="1" smtClean="0">
                <a:cs typeface="Times New Roman" pitchFamily="18" charset="0"/>
              </a:rPr>
              <a:t> at the same time.</a:t>
            </a:r>
            <a:endParaRPr lang="en-AU" smtClean="0">
              <a:cs typeface="Times New Roman" pitchFamily="18" charset="0"/>
            </a:endParaRPr>
          </a:p>
          <a:p>
            <a:pPr eaLnBrk="1" hangingPunct="1"/>
            <a:endParaRPr lang="en-A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Range of Movement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Easy to comprehend with large joints (eg hip, knee, frozen shoulder)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Components needed to be distinguished are joint (bony) restriction, muscle shortening, limitation due to pain.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VIz “capsular pattern” of restriction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Skill in the technique can sort these differing issues out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Less easy to appreciate with small (intervertebral, zygapophyseal) joints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However, the more you practise, the more skilled you become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Active vs Passive ROM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Gives different information</a:t>
            </a:r>
          </a:p>
          <a:p>
            <a:pPr eaLnBrk="1" hangingPunct="1"/>
            <a:r>
              <a:rPr lang="en-US" smtClean="0"/>
              <a:t>Need practice</a:t>
            </a:r>
          </a:p>
          <a:p>
            <a:pPr eaLnBrk="1" hangingPunct="1"/>
            <a:r>
              <a:rPr lang="en-US" smtClean="0"/>
              <a:t>Degree of effort etc </a:t>
            </a:r>
          </a:p>
          <a:p>
            <a:pPr eaLnBrk="1" hangingPunct="1"/>
            <a:r>
              <a:rPr lang="en-US" smtClean="0"/>
              <a:t>Restriction due to pain </a:t>
            </a:r>
            <a:br>
              <a:rPr lang="en-US" smtClean="0"/>
            </a:br>
            <a:r>
              <a:rPr lang="en-US" smtClean="0"/>
              <a:t> vs Restriction due to weakness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Follow-up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The examination findings can be referred to at a later stage to assess response to treatment or progression of the “disease”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Eg degree of tenderness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Level of palpation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Range of Movement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Presence/absence of “spasm”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Otherwise have to rely solely on pain ratings, functional ratings etc </a:t>
            </a:r>
            <a:br>
              <a:rPr lang="en-US" sz="2400" smtClean="0"/>
            </a:br>
            <a:r>
              <a:rPr lang="en-US" sz="2000" smtClean="0"/>
              <a:t> 	</a:t>
            </a:r>
            <a:r>
              <a:rPr lang="en-US" sz="2000" smtClean="0">
                <a:solidFill>
                  <a:srgbClr val="33CC33"/>
                </a:solidFill>
              </a:rPr>
              <a:t>(Problem with much chronic pain assessment – GAH)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Gives the therapist confidence in his/her skills to be able to compare and contrast and detect improvement/worsening of signs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Other Benefit</a:t>
            </a:r>
            <a:r>
              <a:rPr lang="en-US" sz="3200" smtClean="0"/>
              <a:t> </a:t>
            </a:r>
            <a:br>
              <a:rPr lang="en-US" sz="3200" smtClean="0"/>
            </a:br>
            <a:r>
              <a:rPr lang="en-US" sz="2800" smtClean="0"/>
              <a:t>- Detection of unrelated (but serious) conditions</a:t>
            </a:r>
            <a:r>
              <a:rPr lang="en-US" sz="4000" smtClean="0"/>
              <a:t> 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 Parkinson’s Disease,</a:t>
            </a:r>
            <a:br>
              <a:rPr lang="en-US" sz="2800" smtClean="0"/>
            </a:br>
            <a:r>
              <a:rPr lang="en-US" sz="2800" smtClean="0"/>
              <a:t>- vascular insufficiency</a:t>
            </a:r>
            <a:br>
              <a:rPr lang="en-US" sz="2800" smtClean="0"/>
            </a:br>
            <a:r>
              <a:rPr lang="en-US" sz="2800" smtClean="0"/>
              <a:t>- DVT</a:t>
            </a:r>
            <a:br>
              <a:rPr lang="en-US" sz="2800" smtClean="0"/>
            </a:br>
            <a:r>
              <a:rPr lang="en-US" sz="2800" smtClean="0"/>
              <a:t>- melanoma</a:t>
            </a:r>
            <a:br>
              <a:rPr lang="en-US" sz="2800" smtClean="0"/>
            </a:br>
            <a:r>
              <a:rPr lang="en-US" sz="2800" smtClean="0"/>
              <a:t>- peptic ulcer</a:t>
            </a:r>
            <a:br>
              <a:rPr lang="en-US" sz="2800" smtClean="0"/>
            </a:br>
            <a:r>
              <a:rPr lang="en-US" sz="2800" smtClean="0"/>
              <a:t>- 2</a:t>
            </a:r>
            <a:r>
              <a:rPr lang="en-US" sz="2800" smtClean="0">
                <a:cs typeface="Arial" charset="0"/>
              </a:rPr>
              <a:t>° lymphoma in hip joint (nodes)</a:t>
            </a:r>
            <a:br>
              <a:rPr lang="en-US" sz="2800" smtClean="0">
                <a:cs typeface="Arial" charset="0"/>
              </a:rPr>
            </a:br>
            <a:r>
              <a:rPr lang="en-US" sz="2800" smtClean="0">
                <a:cs typeface="Arial" charset="0"/>
              </a:rPr>
              <a:t>- dissecting aneurysm carotid artery</a:t>
            </a:r>
            <a:br>
              <a:rPr lang="en-US" sz="2800" smtClean="0">
                <a:cs typeface="Arial" charset="0"/>
              </a:rPr>
            </a:br>
            <a:r>
              <a:rPr lang="en-US" sz="2800" smtClean="0">
                <a:cs typeface="Arial" charset="0"/>
              </a:rPr>
              <a:t>- discitis (fever, looked sick, v tender to</a:t>
            </a:r>
            <a:br>
              <a:rPr lang="en-US" sz="2800" smtClean="0">
                <a:cs typeface="Arial" charset="0"/>
              </a:rPr>
            </a:br>
            <a:r>
              <a:rPr lang="en-US" sz="2800" smtClean="0">
                <a:cs typeface="Arial" charset="0"/>
              </a:rPr>
              <a:t> 	percussion)</a:t>
            </a:r>
            <a:br>
              <a:rPr lang="en-US" sz="2800" smtClean="0">
                <a:cs typeface="Arial" charset="0"/>
              </a:rPr>
            </a:br>
            <a:r>
              <a:rPr lang="en-US" sz="2800" smtClean="0">
                <a:cs typeface="Arial" charset="0"/>
              </a:rPr>
              <a:t>- psoriasis -</a:t>
            </a:r>
            <a:r>
              <a:rPr lang="en-US" sz="2800" smtClean="0">
                <a:cs typeface="Arial" charset="0"/>
                <a:sym typeface="Wingdings" pitchFamily="2" charset="2"/>
              </a:rPr>
              <a:t> (psoriatic arthropathy)</a:t>
            </a:r>
            <a:r>
              <a:rPr lang="en-US" sz="2800" smtClean="0">
                <a:cs typeface="Arial" charset="0"/>
              </a:rPr>
              <a:t/>
            </a:r>
            <a:br>
              <a:rPr lang="en-US" sz="2800" smtClean="0">
                <a:cs typeface="Arial" charset="0"/>
              </a:rPr>
            </a:br>
            <a:r>
              <a:rPr lang="en-US" sz="2800" smtClean="0">
                <a:cs typeface="Arial" charset="0"/>
              </a:rPr>
              <a:t>- etc etc 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Finally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dealing with PAIN, any examination, history, observation etc is clouded by the subjectivity of the symptom</a:t>
            </a:r>
          </a:p>
          <a:p>
            <a:pPr eaLnBrk="1" hangingPunct="1"/>
            <a:r>
              <a:rPr lang="en-US" smtClean="0"/>
              <a:t>Dangerous to throw out one of the tools</a:t>
            </a:r>
          </a:p>
          <a:p>
            <a:pPr eaLnBrk="1" hangingPunct="1"/>
            <a:r>
              <a:rPr lang="en-US" smtClean="0"/>
              <a:t>It all goes into the mix </a:t>
            </a:r>
            <a:br>
              <a:rPr lang="en-US" smtClean="0"/>
            </a:br>
            <a:r>
              <a:rPr lang="en-US" smtClean="0"/>
              <a:t>– the </a:t>
            </a:r>
            <a:r>
              <a:rPr lang="en-US" i="1" smtClean="0"/>
              <a:t>diagnostic soup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 smtClean="0"/>
              <a:t>TWO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 smtClean="0"/>
              <a:t>GP can be actively involved in the management  of the musculoskeletal patient</a:t>
            </a:r>
          </a:p>
          <a:p>
            <a:pPr eaLnBrk="1" hangingPunct="1">
              <a:defRPr/>
            </a:pPr>
            <a:r>
              <a:rPr lang="en-AU" dirty="0" smtClean="0"/>
              <a:t>OR, can pass onto allied health for management </a:t>
            </a:r>
          </a:p>
          <a:p>
            <a:pPr eaLnBrk="1" hangingPunct="1">
              <a:defRPr/>
            </a:pPr>
            <a:r>
              <a:rPr lang="en-AU" dirty="0" smtClean="0"/>
              <a:t>Two approaches means differing emphases.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Pain Patterns (Kellgren, Feinstein)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AU" smtClean="0"/>
          </a:p>
        </p:txBody>
      </p:sp>
      <p:pic>
        <p:nvPicPr>
          <p:cNvPr id="65540" name="Picture 4" descr="000_1219"/>
          <p:cNvPicPr>
            <a:picLocks noChangeAspect="1" noChangeArrowheads="1"/>
          </p:cNvPicPr>
          <p:nvPr/>
        </p:nvPicPr>
        <p:blipFill>
          <a:blip r:embed="rId3" cstate="print">
            <a:lum bright="10000" contrast="4000"/>
          </a:blip>
          <a:srcRect/>
          <a:stretch>
            <a:fillRect/>
          </a:stretch>
        </p:blipFill>
        <p:spPr bwMode="auto">
          <a:xfrm>
            <a:off x="228600" y="1066800"/>
            <a:ext cx="86868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4" descr="Maigne L3 L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495425"/>
            <a:ext cx="8077200" cy="536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Maigne </a:t>
            </a:r>
            <a:br>
              <a:rPr lang="en-US" sz="4000" smtClean="0"/>
            </a:br>
            <a:r>
              <a:rPr lang="en-US" sz="4000" smtClean="0"/>
              <a:t>“Minor Intervertebral Dysfunction”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5200" y="4038600"/>
            <a:ext cx="4114800" cy="1828800"/>
          </a:xfrm>
        </p:spPr>
        <p:txBody>
          <a:bodyPr/>
          <a:lstStyle/>
          <a:p>
            <a:pPr eaLnBrk="1" hangingPunct="1"/>
            <a:r>
              <a:rPr lang="en-US" sz="2000" smtClean="0"/>
              <a:t>Pain referred into somatic tissues </a:t>
            </a:r>
            <a:br>
              <a:rPr lang="en-US" sz="2000" smtClean="0"/>
            </a:br>
            <a:r>
              <a:rPr lang="en-US" sz="2000" smtClean="0"/>
              <a:t>- </a:t>
            </a:r>
            <a:r>
              <a:rPr lang="en-US" sz="2000" smtClean="0">
                <a:solidFill>
                  <a:srgbClr val="FFFF00"/>
                </a:solidFill>
              </a:rPr>
              <a:t>skin</a:t>
            </a:r>
            <a:r>
              <a:rPr lang="en-US" sz="2000" smtClean="0"/>
              <a:t> (hyperalgaesia)</a:t>
            </a:r>
            <a:br>
              <a:rPr lang="en-US" sz="2000" smtClean="0"/>
            </a:br>
            <a:r>
              <a:rPr lang="en-US" sz="2000" smtClean="0"/>
              <a:t>- </a:t>
            </a:r>
            <a:r>
              <a:rPr lang="en-US" sz="2000" smtClean="0">
                <a:solidFill>
                  <a:srgbClr val="FFFF00"/>
                </a:solidFill>
              </a:rPr>
              <a:t>muscle</a:t>
            </a:r>
            <a:r>
              <a:rPr lang="en-US" sz="2000" smtClean="0"/>
              <a:t> (trig points)</a:t>
            </a:r>
            <a:br>
              <a:rPr lang="en-US" sz="2000" smtClean="0"/>
            </a:br>
            <a:r>
              <a:rPr lang="en-US" sz="2000" smtClean="0"/>
              <a:t>- </a:t>
            </a:r>
            <a:r>
              <a:rPr lang="en-US" sz="2000" smtClean="0">
                <a:solidFill>
                  <a:srgbClr val="FFFF00"/>
                </a:solidFill>
              </a:rPr>
              <a:t>bone (joint)</a:t>
            </a:r>
            <a:r>
              <a:rPr lang="en-US" sz="2000" smtClean="0"/>
              <a:t>- bony tenderness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“Look, Feel, Move”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traditional ahphorism of Apley</a:t>
            </a:r>
          </a:p>
          <a:p>
            <a:pPr eaLnBrk="1" hangingPunct="1"/>
            <a:r>
              <a:rPr lang="en-US" smtClean="0"/>
              <a:t>The essentials of EXAMINATION</a:t>
            </a:r>
          </a:p>
          <a:p>
            <a:pPr eaLnBrk="1" hangingPunct="1"/>
            <a:r>
              <a:rPr lang="en-US" smtClean="0"/>
              <a:t>Accepted by Orthopaedic Surgeons.</a:t>
            </a:r>
          </a:p>
          <a:p>
            <a:pPr eaLnBrk="1" hangingPunct="1"/>
            <a:r>
              <a:rPr lang="en-US" smtClean="0"/>
              <a:t>EXAMINATION is essential in many other disciplines</a:t>
            </a:r>
          </a:p>
          <a:p>
            <a:pPr eaLnBrk="1" hangingPunct="1"/>
            <a:r>
              <a:rPr lang="en-US" smtClean="0"/>
              <a:t>Why not in </a:t>
            </a:r>
            <a:r>
              <a:rPr lang="en-AU" smtClean="0"/>
              <a:t>Musculoskeletal Medicine?</a:t>
            </a:r>
          </a:p>
          <a:p>
            <a:pPr eaLnBrk="1" hangingPunct="1"/>
            <a:r>
              <a:rPr lang="en-AU" smtClean="0"/>
              <a:t>EBM</a:t>
            </a:r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18D9406-7D2B-44DD-A709-B39C950A5447}" type="datetime3">
              <a:rPr lang="en-AU" smtClean="0"/>
              <a:pPr/>
              <a:t>14 May, 2014</a:t>
            </a:fld>
            <a:endParaRPr lang="en-AU" smtClean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Faculty Refresher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Clinical Epidemiology</a:t>
            </a:r>
            <a:endParaRPr lang="en-AU" smtClean="0"/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800" smtClean="0"/>
              <a:t>Clinical epidemiology is not medical epidemiology as we understand it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smtClean="0"/>
              <a:t>It represents the philosophical and rational basis for determining truth in the practice of medicine </a:t>
            </a:r>
            <a:r>
              <a:rPr lang="en-US" sz="1600" i="1" smtClean="0"/>
              <a:t>(Sackett et al 1991)</a:t>
            </a:r>
            <a:endParaRPr lang="en-AU" sz="1600" i="1" smtClean="0"/>
          </a:p>
          <a:p>
            <a:pPr eaLnBrk="1" hangingPunct="1">
              <a:lnSpc>
                <a:spcPct val="110000"/>
              </a:lnSpc>
            </a:pPr>
            <a:r>
              <a:rPr lang="en-US" sz="2800" smtClean="0"/>
              <a:t>The particular truths that are relevant to us are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FFFF00"/>
                </a:solidFill>
              </a:rPr>
              <a:t>RELIABILITY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FFFF00"/>
                </a:solidFill>
              </a:rPr>
              <a:t>VALIDITY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FFFF00"/>
                </a:solidFill>
              </a:rPr>
              <a:t>EFFICACY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The Problem with EBM in MSM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sz="2400" smtClean="0"/>
              <a:t>Pain is the most common symptom in Musculoskeletal medicine</a:t>
            </a:r>
          </a:p>
          <a:p>
            <a:pPr eaLnBrk="1" hangingPunct="1">
              <a:lnSpc>
                <a:spcPct val="90000"/>
              </a:lnSpc>
            </a:pPr>
            <a:r>
              <a:rPr lang="en-AU" sz="2400" smtClean="0"/>
              <a:t>Pain is a subjective complaint</a:t>
            </a:r>
          </a:p>
          <a:p>
            <a:pPr eaLnBrk="1" hangingPunct="1">
              <a:lnSpc>
                <a:spcPct val="90000"/>
              </a:lnSpc>
            </a:pPr>
            <a:r>
              <a:rPr lang="en-AU" sz="2400" smtClean="0"/>
              <a:t>There is no “pain-o-gram”</a:t>
            </a:r>
          </a:p>
          <a:p>
            <a:pPr eaLnBrk="1" hangingPunct="1">
              <a:lnSpc>
                <a:spcPct val="90000"/>
              </a:lnSpc>
            </a:pPr>
            <a:r>
              <a:rPr lang="en-AU" sz="2400" smtClean="0"/>
              <a:t>Pain pathways are very complex</a:t>
            </a:r>
          </a:p>
          <a:p>
            <a:pPr eaLnBrk="1" hangingPunct="1">
              <a:lnSpc>
                <a:spcPct val="90000"/>
              </a:lnSpc>
            </a:pPr>
            <a:r>
              <a:rPr lang="en-AU" sz="2400" smtClean="0"/>
              <a:t>The phenomenon of </a:t>
            </a:r>
            <a:r>
              <a:rPr lang="en-AU" sz="2400" i="1" smtClean="0">
                <a:solidFill>
                  <a:schemeClr val="hlink"/>
                </a:solidFill>
              </a:rPr>
              <a:t>referred pain</a:t>
            </a:r>
            <a:r>
              <a:rPr lang="en-AU" sz="2400" i="1" smtClean="0"/>
              <a:t> </a:t>
            </a:r>
            <a:br>
              <a:rPr lang="en-AU" sz="2400" i="1" smtClean="0"/>
            </a:br>
            <a:r>
              <a:rPr lang="en-AU" sz="2400" i="1" smtClean="0"/>
              <a:t> - </a:t>
            </a:r>
            <a:r>
              <a:rPr lang="en-AU" sz="2400" smtClean="0"/>
              <a:t>God’s sense of humour  </a:t>
            </a:r>
            <a:r>
              <a:rPr lang="en-AU" sz="1600" smtClean="0"/>
              <a:t>GAH</a:t>
            </a:r>
          </a:p>
          <a:p>
            <a:pPr eaLnBrk="1" hangingPunct="1">
              <a:lnSpc>
                <a:spcPct val="90000"/>
              </a:lnSpc>
            </a:pPr>
            <a:r>
              <a:rPr lang="en-AU" sz="2400" smtClean="0"/>
              <a:t>Problem of </a:t>
            </a:r>
            <a:r>
              <a:rPr lang="en-AU" sz="2400" i="1" smtClean="0">
                <a:solidFill>
                  <a:schemeClr val="hlink"/>
                </a:solidFill>
              </a:rPr>
              <a:t>shifting sands</a:t>
            </a:r>
            <a:r>
              <a:rPr lang="en-AU" sz="2400" smtClean="0"/>
              <a:t> in examining anatomical structures</a:t>
            </a:r>
          </a:p>
          <a:p>
            <a:pPr eaLnBrk="1" hangingPunct="1">
              <a:lnSpc>
                <a:spcPct val="90000"/>
              </a:lnSpc>
            </a:pPr>
            <a:r>
              <a:rPr lang="en-AU" sz="2400" smtClean="0"/>
              <a:t>Problem of examiner expertise vs novice or “klutz”</a:t>
            </a:r>
          </a:p>
          <a:p>
            <a:pPr eaLnBrk="1" hangingPunct="1">
              <a:lnSpc>
                <a:spcPct val="90000"/>
              </a:lnSpc>
            </a:pPr>
            <a:r>
              <a:rPr lang="en-AU" sz="2400" smtClean="0"/>
              <a:t>Eg compare listening to heart sounds or breath sounds with palpating for hypomobility in an intervertebral joint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EBM is not very kind to MSM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smtClean="0"/>
              <a:t>Lots of trials show poor validity </a:t>
            </a:r>
            <a:br>
              <a:rPr lang="en-AU" smtClean="0"/>
            </a:br>
            <a:r>
              <a:rPr lang="en-AU" smtClean="0"/>
              <a:t> - ie low LRs</a:t>
            </a:r>
          </a:p>
          <a:p>
            <a:pPr eaLnBrk="1" hangingPunct="1"/>
            <a:r>
              <a:rPr lang="en-AU" smtClean="0"/>
              <a:t>Lots of trials show low kappa scores</a:t>
            </a:r>
            <a:br>
              <a:rPr lang="en-AU" smtClean="0"/>
            </a:br>
            <a:r>
              <a:rPr lang="en-AU" smtClean="0"/>
              <a:t> - ie poor reliability </a:t>
            </a:r>
          </a:p>
          <a:p>
            <a:pPr eaLnBrk="1" hangingPunct="1"/>
            <a:r>
              <a:rPr lang="en-AU" smtClean="0"/>
              <a:t>So why do a physical examination if ..</a:t>
            </a:r>
            <a:br>
              <a:rPr lang="en-AU" smtClean="0"/>
            </a:br>
            <a:r>
              <a:rPr lang="en-AU" smtClean="0"/>
              <a:t>- the test is not going to be diagnostic </a:t>
            </a:r>
            <a:br>
              <a:rPr lang="en-AU" smtClean="0"/>
            </a:br>
            <a:r>
              <a:rPr lang="en-AU" smtClean="0"/>
              <a:t>- and/or the test can’t be reproduced by the majority of docs?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Sackett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b="1" smtClean="0">
                <a:solidFill>
                  <a:schemeClr val="folHlink"/>
                </a:solidFill>
              </a:rPr>
              <a:t>a rational approach</a:t>
            </a:r>
            <a:br>
              <a:rPr lang="en-US" sz="2400" b="1" smtClean="0">
                <a:solidFill>
                  <a:schemeClr val="folHlink"/>
                </a:solidFill>
              </a:rPr>
            </a:br>
            <a:r>
              <a:rPr lang="en-US" sz="2400" b="1" smtClean="0">
                <a:solidFill>
                  <a:schemeClr val="folHlink"/>
                </a:solidFill>
              </a:rPr>
              <a:t>to a patient with spinal pain</a:t>
            </a:r>
            <a:r>
              <a:rPr lang="en-US" sz="2400" b="1" smtClean="0"/>
              <a:t> </a:t>
            </a:r>
            <a:br>
              <a:rPr lang="en-US" sz="2400" b="1" smtClean="0"/>
            </a:br>
            <a:r>
              <a:rPr lang="en-US" sz="2400" b="1" smtClean="0">
                <a:solidFill>
                  <a:schemeClr val="hlink"/>
                </a:solidFill>
              </a:rPr>
              <a:t>involves</a:t>
            </a:r>
            <a:r>
              <a:rPr lang="en-US" sz="2400" b="1" smtClean="0">
                <a:solidFill>
                  <a:schemeClr val="accent2"/>
                </a:solidFill>
              </a:rPr>
              <a:t> </a:t>
            </a:r>
            <a:r>
              <a:rPr lang="en-AU" sz="2400" b="1" smtClean="0">
                <a:solidFill>
                  <a:srgbClr val="FFFF66"/>
                </a:solidFill>
                <a:cs typeface="Arial" charset="0"/>
              </a:rPr>
              <a:t>“integrating </a:t>
            </a:r>
            <a:r>
              <a:rPr lang="en-AU" sz="2400" b="1" u="sng" smtClean="0">
                <a:solidFill>
                  <a:srgbClr val="FFFF66"/>
                </a:solidFill>
                <a:cs typeface="Arial" charset="0"/>
              </a:rPr>
              <a:t>individual clinical expertise</a:t>
            </a:r>
            <a:r>
              <a:rPr lang="en-AU" sz="2400" b="1" smtClean="0">
                <a:solidFill>
                  <a:srgbClr val="FFFF66"/>
                </a:solidFill>
                <a:cs typeface="Arial" charset="0"/>
              </a:rPr>
              <a:t> with the best available external clinical</a:t>
            </a:r>
            <a:r>
              <a:rPr lang="en-US" sz="2400" b="1" smtClean="0">
                <a:solidFill>
                  <a:srgbClr val="FFFF66"/>
                </a:solidFill>
                <a:cs typeface="Arial" charset="0"/>
              </a:rPr>
              <a:t> </a:t>
            </a:r>
            <a:r>
              <a:rPr lang="en-AU" sz="2400" b="1" smtClean="0">
                <a:solidFill>
                  <a:srgbClr val="FFFF66"/>
                </a:solidFill>
                <a:cs typeface="Arial" charset="0"/>
              </a:rPr>
              <a:t>evidence from systematic research”</a:t>
            </a:r>
            <a:r>
              <a:rPr lang="en-AU" sz="2400" b="1" smtClean="0"/>
              <a:t> </a:t>
            </a:r>
            <a:br>
              <a:rPr lang="en-AU" sz="2400" b="1" smtClean="0"/>
            </a:br>
            <a:endParaRPr lang="en-AU" sz="2400" b="1" smtClean="0"/>
          </a:p>
          <a:p>
            <a:pPr eaLnBrk="1" hangingPunct="1"/>
            <a:endParaRPr lang="en-AU" sz="2400" b="1" smtClean="0"/>
          </a:p>
          <a:p>
            <a:pPr eaLnBrk="1" hangingPunct="1"/>
            <a:endParaRPr lang="en-AU" sz="2400" b="1" smtClean="0"/>
          </a:p>
          <a:p>
            <a:pPr eaLnBrk="1" hangingPunct="1"/>
            <a:endParaRPr lang="en-AU" sz="2400" b="1" smtClean="0"/>
          </a:p>
          <a:p>
            <a:pPr eaLnBrk="1" hangingPunct="1"/>
            <a:endParaRPr lang="en-AU" sz="2400" b="1" smtClean="0"/>
          </a:p>
          <a:p>
            <a:pPr eaLnBrk="1" hangingPunct="1"/>
            <a:r>
              <a:rPr lang="en-GB" sz="1400" b="1" smtClean="0"/>
              <a:t>Sackett DL, Richardson WS, Rosenberg W, Haynes RB. </a:t>
            </a:r>
            <a:r>
              <a:rPr lang="en-GB" sz="1400" b="1" i="1" smtClean="0"/>
              <a:t>Evidence-based  Medicine.</a:t>
            </a:r>
            <a:br>
              <a:rPr lang="en-GB" sz="1400" b="1" i="1" smtClean="0"/>
            </a:br>
            <a:r>
              <a:rPr lang="en-GB" sz="1300" b="1" i="1" smtClean="0"/>
              <a:t>How to Practice and Teach EBM.</a:t>
            </a:r>
            <a:r>
              <a:rPr lang="en-GB" sz="1400" b="1" i="1" smtClean="0"/>
              <a:t> </a:t>
            </a:r>
            <a:r>
              <a:rPr lang="en-GB" sz="1400" b="1" smtClean="0"/>
              <a:t>Churchill Livingstone, Edinburgh, 1997; p 2.</a:t>
            </a:r>
            <a:endParaRPr lang="en-AU" sz="1400" b="1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Examination? </a:t>
            </a:r>
            <a:br>
              <a:rPr lang="en-US" smtClean="0"/>
            </a:br>
            <a:r>
              <a:rPr lang="en-US" smtClean="0"/>
              <a:t>-Someone’s gotta do it!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Slippery slope argument but has truth in it nevertheless</a:t>
            </a:r>
          </a:p>
          <a:p>
            <a:pPr eaLnBrk="1" hangingPunct="1"/>
            <a:r>
              <a:rPr lang="en-US" sz="2800" smtClean="0"/>
              <a:t>What are we looking for?  -  T.A.R.T.</a:t>
            </a:r>
          </a:p>
          <a:p>
            <a:pPr eaLnBrk="1" hangingPunct="1"/>
            <a:r>
              <a:rPr lang="en-US" sz="2800" smtClean="0"/>
              <a:t>If no one performed an examination, what would we miss?</a:t>
            </a:r>
          </a:p>
          <a:p>
            <a:pPr eaLnBrk="1" hangingPunct="1"/>
            <a:r>
              <a:rPr lang="en-US" sz="2800" smtClean="0"/>
              <a:t>How can we rely on another practitioner’s diagnosis if there is no standard approach</a:t>
            </a:r>
          </a:p>
          <a:p>
            <a:pPr eaLnBrk="1" hangingPunct="1"/>
            <a:r>
              <a:rPr lang="en-US" sz="2800" smtClean="0"/>
              <a:t>Can we be sure someone has actually performed a complete examination before us?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AU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Examination should increase the probability of one diagnosis</a:t>
            </a:r>
          </a:p>
          <a:p>
            <a:pPr eaLnBrk="1" hangingPunct="1"/>
            <a:r>
              <a:rPr lang="en-US" smtClean="0"/>
              <a:t>And should help exclude other (msk) diagnoses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0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</TotalTime>
  <Words>812</Words>
  <Application>Microsoft Office PowerPoint</Application>
  <PresentationFormat>On-screen Show (4:3)</PresentationFormat>
  <Paragraphs>124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Default Design</vt:lpstr>
      <vt:lpstr>Why the A.R.T. of Examination  (in Msk Med)?</vt:lpstr>
      <vt:lpstr>TWO APPROACHES</vt:lpstr>
      <vt:lpstr>“Look, Feel, Move” </vt:lpstr>
      <vt:lpstr>Clinical Epidemiology</vt:lpstr>
      <vt:lpstr>The Problem with EBM in MSM</vt:lpstr>
      <vt:lpstr>EBM is not very kind to MSM</vt:lpstr>
      <vt:lpstr>Sackett</vt:lpstr>
      <vt:lpstr>Examination?  -Someone’s gotta do it!</vt:lpstr>
      <vt:lpstr>Slide 9</vt:lpstr>
      <vt:lpstr>Tenderness</vt:lpstr>
      <vt:lpstr>Tenderness</vt:lpstr>
      <vt:lpstr>Need Experience</vt:lpstr>
      <vt:lpstr>Oxytocin</vt:lpstr>
      <vt:lpstr>Stefan Blomberg</vt:lpstr>
      <vt:lpstr>Range of Movement</vt:lpstr>
      <vt:lpstr>Active vs Passive ROM</vt:lpstr>
      <vt:lpstr>Follow-up</vt:lpstr>
      <vt:lpstr>Other Benefit  - Detection of unrelated (but serious) conditions </vt:lpstr>
      <vt:lpstr>Finally</vt:lpstr>
      <vt:lpstr>Pain Patterns (Kellgren, Feinstein)</vt:lpstr>
      <vt:lpstr>Maigne  “Minor Intervertebral Dysfunction”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 ASUS</dc:creator>
  <cp:lastModifiedBy>Geoff ASUS</cp:lastModifiedBy>
  <cp:revision>15</cp:revision>
  <cp:lastPrinted>1601-01-01T00:00:00Z</cp:lastPrinted>
  <dcterms:created xsi:type="dcterms:W3CDTF">1601-01-01T00:00:00Z</dcterms:created>
  <dcterms:modified xsi:type="dcterms:W3CDTF">2014-05-13T21:51:58Z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